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4" r:id="rId3"/>
    <p:sldId id="289" r:id="rId4"/>
    <p:sldId id="290" r:id="rId5"/>
    <p:sldId id="286" r:id="rId6"/>
    <p:sldId id="323" r:id="rId7"/>
    <p:sldId id="324" r:id="rId8"/>
    <p:sldId id="325" r:id="rId9"/>
    <p:sldId id="326" r:id="rId10"/>
    <p:sldId id="334" r:id="rId11"/>
    <p:sldId id="335" r:id="rId12"/>
    <p:sldId id="336" r:id="rId13"/>
    <p:sldId id="329" r:id="rId14"/>
    <p:sldId id="291" r:id="rId15"/>
    <p:sldId id="292" r:id="rId16"/>
    <p:sldId id="330" r:id="rId17"/>
    <p:sldId id="331" r:id="rId18"/>
    <p:sldId id="332" r:id="rId19"/>
    <p:sldId id="333" r:id="rId20"/>
    <p:sldId id="344" r:id="rId21"/>
    <p:sldId id="294" r:id="rId22"/>
    <p:sldId id="342" r:id="rId23"/>
    <p:sldId id="343" r:id="rId24"/>
    <p:sldId id="345" r:id="rId25"/>
    <p:sldId id="295" r:id="rId26"/>
    <p:sldId id="311" r:id="rId27"/>
    <p:sldId id="347" r:id="rId28"/>
    <p:sldId id="346" r:id="rId29"/>
    <p:sldId id="297" r:id="rId30"/>
    <p:sldId id="296" r:id="rId31"/>
    <p:sldId id="340" r:id="rId32"/>
    <p:sldId id="304" r:id="rId33"/>
  </p:sldIdLst>
  <p:sldSz cx="9144000" cy="6858000" type="screen4x3"/>
  <p:notesSz cx="67818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31E"/>
    <a:srgbClr val="1F497D"/>
    <a:srgbClr val="0099CC"/>
    <a:srgbClr val="009900"/>
    <a:srgbClr val="00447C"/>
    <a:srgbClr val="CC6600"/>
    <a:srgbClr val="261CA4"/>
    <a:srgbClr val="DE5C38"/>
    <a:srgbClr val="F3462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8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36304-BE5E-A046-BC6B-AB0FF0993A00}" type="doc">
      <dgm:prSet loTypeId="urn:microsoft.com/office/officeart/2005/8/layout/orgChart1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02D9E7-7818-E54F-85B6-CC4BD2BE3221}">
      <dgm:prSet phldrT="[Text]" custT="1"/>
      <dgm:spPr>
        <a:xfrm>
          <a:off x="1605984" y="99410"/>
          <a:ext cx="2757041" cy="1378520"/>
        </a:xfrm>
        <a:gradFill rotWithShape="0">
          <a:gsLst>
            <a:gs pos="0">
              <a:srgbClr val="43B02A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3B02A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3200" dirty="0">
              <a:solidFill>
                <a:srgbClr val="000000"/>
              </a:solidFill>
              <a:latin typeface="Calibri"/>
              <a:ea typeface="+mn-ea"/>
              <a:cs typeface="+mn-cs"/>
            </a:rPr>
            <a:t>Interim Assessment</a:t>
          </a:r>
        </a:p>
      </dgm:t>
    </dgm:pt>
    <dgm:pt modelId="{B3AEE439-E6DD-9F42-945F-2DF6643C7B22}" type="parTrans" cxnId="{92C8DCC9-0356-E145-8C0E-D860187D20B7}">
      <dgm:prSet/>
      <dgm:spPr/>
      <dgm:t>
        <a:bodyPr/>
        <a:lstStyle/>
        <a:p>
          <a:endParaRPr lang="en-US"/>
        </a:p>
      </dgm:t>
    </dgm:pt>
    <dgm:pt modelId="{5E99E889-F3C6-7348-9254-A8CB18D8AA1A}" type="sibTrans" cxnId="{92C8DCC9-0356-E145-8C0E-D860187D20B7}">
      <dgm:prSet/>
      <dgm:spPr/>
      <dgm:t>
        <a:bodyPr/>
        <a:lstStyle/>
        <a:p>
          <a:endParaRPr lang="en-US"/>
        </a:p>
      </dgm:t>
    </dgm:pt>
    <dgm:pt modelId="{503F5EFE-06C6-9F44-A717-6F58082DCBBE}">
      <dgm:prSet phldrT="[Text]" custT="1"/>
      <dgm:spPr>
        <a:xfrm>
          <a:off x="1469" y="2321489"/>
          <a:ext cx="2757041" cy="1378520"/>
        </a:xfrm>
        <a:gradFill rotWithShape="0">
          <a:gsLst>
            <a:gs pos="0">
              <a:srgbClr val="43B02A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3B02A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Calibri"/>
              <a:ea typeface="+mn-ea"/>
              <a:cs typeface="+mn-cs"/>
            </a:rPr>
            <a:t>Interim Comprehensive Assessment (ICA)</a:t>
          </a:r>
        </a:p>
      </dgm:t>
    </dgm:pt>
    <dgm:pt modelId="{FAFF9479-26B2-DF43-9B3B-99F3896695C6}" type="parTrans" cxnId="{83EA0593-B27D-EC46-8603-D3B134434B83}">
      <dgm:prSet/>
      <dgm:spPr>
        <a:xfrm>
          <a:off x="1379990" y="1477931"/>
          <a:ext cx="1604515" cy="843558"/>
        </a:xfrm>
        <a:noFill/>
        <a:ln w="25400" cap="flat" cmpd="sng" algn="ctr">
          <a:solidFill>
            <a:srgbClr val="43B0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976B5727-36EB-624E-9039-8B30E21AABDB}" type="sibTrans" cxnId="{83EA0593-B27D-EC46-8603-D3B134434B83}">
      <dgm:prSet/>
      <dgm:spPr/>
      <dgm:t>
        <a:bodyPr/>
        <a:lstStyle/>
        <a:p>
          <a:endParaRPr lang="en-US"/>
        </a:p>
      </dgm:t>
    </dgm:pt>
    <dgm:pt modelId="{5697FFE3-3085-D342-A6A7-6FAFF830014C}">
      <dgm:prSet phldrT="[Text]" custT="1"/>
      <dgm:spPr>
        <a:xfrm>
          <a:off x="3337489" y="2321489"/>
          <a:ext cx="2757041" cy="1378520"/>
        </a:xfrm>
        <a:gradFill rotWithShape="0">
          <a:gsLst>
            <a:gs pos="0">
              <a:srgbClr val="43B02A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3B02A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Calibri"/>
              <a:ea typeface="+mn-ea"/>
              <a:cs typeface="+mn-cs"/>
            </a:rPr>
            <a:t>Interim Assessment Blocks (IAB) &amp;</a:t>
          </a:r>
        </a:p>
        <a:p>
          <a:r>
            <a:rPr lang="en-US" sz="2000" dirty="0">
              <a:solidFill>
                <a:srgbClr val="000000"/>
              </a:solidFill>
              <a:latin typeface="Calibri"/>
              <a:ea typeface="+mn-ea"/>
              <a:cs typeface="+mn-cs"/>
            </a:rPr>
            <a:t>Focused Interim Assessment Blocks (Focused IAB)</a:t>
          </a:r>
        </a:p>
      </dgm:t>
    </dgm:pt>
    <dgm:pt modelId="{57F3B070-018E-5D49-9034-567AC9287271}" type="parTrans" cxnId="{BB6C6F36-372C-194A-8E12-E2C085BA5C1D}">
      <dgm:prSet/>
      <dgm:spPr>
        <a:xfrm>
          <a:off x="2984505" y="1477931"/>
          <a:ext cx="1731504" cy="843558"/>
        </a:xfrm>
        <a:noFill/>
        <a:ln w="25400" cap="flat" cmpd="sng" algn="ctr">
          <a:solidFill>
            <a:srgbClr val="43B0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81AD7D01-8439-9B42-ABCA-0A71E7C69A9E}" type="sibTrans" cxnId="{BB6C6F36-372C-194A-8E12-E2C085BA5C1D}">
      <dgm:prSet/>
      <dgm:spPr/>
      <dgm:t>
        <a:bodyPr/>
        <a:lstStyle/>
        <a:p>
          <a:endParaRPr lang="en-US"/>
        </a:p>
      </dgm:t>
    </dgm:pt>
    <dgm:pt modelId="{128187ED-DCFA-E241-913C-08E56E5759BE}" type="pres">
      <dgm:prSet presAssocID="{DC636304-BE5E-A046-BC6B-AB0FF0993A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D4868A-12BB-BA48-9C6E-F8BEBB010AFD}" type="pres">
      <dgm:prSet presAssocID="{D602D9E7-7818-E54F-85B6-CC4BD2BE3221}" presName="hierRoot1" presStyleCnt="0">
        <dgm:presLayoutVars>
          <dgm:hierBranch val="init"/>
        </dgm:presLayoutVars>
      </dgm:prSet>
      <dgm:spPr/>
    </dgm:pt>
    <dgm:pt modelId="{9EE65554-0421-164C-B032-FE4890A04F33}" type="pres">
      <dgm:prSet presAssocID="{D602D9E7-7818-E54F-85B6-CC4BD2BE3221}" presName="rootComposite1" presStyleCnt="0"/>
      <dgm:spPr/>
    </dgm:pt>
    <dgm:pt modelId="{AB344150-E1A0-3F4B-A12F-7021ADE0169D}" type="pres">
      <dgm:prSet presAssocID="{D602D9E7-7818-E54F-85B6-CC4BD2BE3221}" presName="rootText1" presStyleLbl="node0" presStyleIdx="0" presStyleCnt="1" custLinFactNeighborX="-2626" custLinFactNeighborY="-20877">
        <dgm:presLayoutVars>
          <dgm:chPref val="3"/>
        </dgm:presLayoutVars>
      </dgm:prSet>
      <dgm:spPr>
        <a:prstGeom prst="rect">
          <a:avLst/>
        </a:prstGeom>
      </dgm:spPr>
    </dgm:pt>
    <dgm:pt modelId="{23334CC3-F442-6F46-8540-E2A3811352AB}" type="pres">
      <dgm:prSet presAssocID="{D602D9E7-7818-E54F-85B6-CC4BD2BE3221}" presName="rootConnector1" presStyleLbl="node1" presStyleIdx="0" presStyleCnt="0"/>
      <dgm:spPr/>
    </dgm:pt>
    <dgm:pt modelId="{F8F89D2B-0012-3544-8BD3-DCFF970ECC6A}" type="pres">
      <dgm:prSet presAssocID="{D602D9E7-7818-E54F-85B6-CC4BD2BE3221}" presName="hierChild2" presStyleCnt="0"/>
      <dgm:spPr/>
    </dgm:pt>
    <dgm:pt modelId="{21C6D987-B26C-B347-8064-6AAA346D5FEB}" type="pres">
      <dgm:prSet presAssocID="{FAFF9479-26B2-DF43-9B3B-99F3896695C6}" presName="Name37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1604515" y="0"/>
              </a:moveTo>
              <a:lnTo>
                <a:pt x="1604515" y="554068"/>
              </a:lnTo>
              <a:lnTo>
                <a:pt x="0" y="554068"/>
              </a:lnTo>
              <a:lnTo>
                <a:pt x="0" y="843558"/>
              </a:lnTo>
            </a:path>
          </a:pathLst>
        </a:custGeom>
      </dgm:spPr>
    </dgm:pt>
    <dgm:pt modelId="{C9E91677-27CD-A242-BB59-63D76D251D6D}" type="pres">
      <dgm:prSet presAssocID="{503F5EFE-06C6-9F44-A717-6F58082DCBBE}" presName="hierRoot2" presStyleCnt="0">
        <dgm:presLayoutVars>
          <dgm:hierBranch val="init"/>
        </dgm:presLayoutVars>
      </dgm:prSet>
      <dgm:spPr/>
    </dgm:pt>
    <dgm:pt modelId="{B75C2C20-5964-B547-A3D3-C4EF868BFDF6}" type="pres">
      <dgm:prSet presAssocID="{503F5EFE-06C6-9F44-A717-6F58082DCBBE}" presName="rootComposite" presStyleCnt="0"/>
      <dgm:spPr/>
    </dgm:pt>
    <dgm:pt modelId="{BDBF40B3-8AEA-C341-9DA7-536A6D2E498C}" type="pres">
      <dgm:prSet presAssocID="{503F5EFE-06C6-9F44-A717-6F58082DCBBE}" presName="rootText" presStyleLbl="node2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5DDA50A5-4CBA-B844-B978-D2F91703AA9C}" type="pres">
      <dgm:prSet presAssocID="{503F5EFE-06C6-9F44-A717-6F58082DCBBE}" presName="rootConnector" presStyleLbl="node2" presStyleIdx="0" presStyleCnt="2"/>
      <dgm:spPr/>
    </dgm:pt>
    <dgm:pt modelId="{21A0E17B-D81B-2948-B79B-F7A8029BBA22}" type="pres">
      <dgm:prSet presAssocID="{503F5EFE-06C6-9F44-A717-6F58082DCBBE}" presName="hierChild4" presStyleCnt="0"/>
      <dgm:spPr/>
    </dgm:pt>
    <dgm:pt modelId="{4482EB58-93DD-4F4C-81F0-D7F33C136647}" type="pres">
      <dgm:prSet presAssocID="{503F5EFE-06C6-9F44-A717-6F58082DCBBE}" presName="hierChild5" presStyleCnt="0"/>
      <dgm:spPr/>
    </dgm:pt>
    <dgm:pt modelId="{EC864E2F-10C5-8849-87FD-B519E3287AE2}" type="pres">
      <dgm:prSet presAssocID="{57F3B070-018E-5D49-9034-567AC9287271}" presName="Name37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068"/>
              </a:lnTo>
              <a:lnTo>
                <a:pt x="1731504" y="554068"/>
              </a:lnTo>
              <a:lnTo>
                <a:pt x="1731504" y="843558"/>
              </a:lnTo>
            </a:path>
          </a:pathLst>
        </a:custGeom>
      </dgm:spPr>
    </dgm:pt>
    <dgm:pt modelId="{E8E7F3A3-84C2-BC47-932E-A7CAB9E838D4}" type="pres">
      <dgm:prSet presAssocID="{5697FFE3-3085-D342-A6A7-6FAFF830014C}" presName="hierRoot2" presStyleCnt="0">
        <dgm:presLayoutVars>
          <dgm:hierBranch val="init"/>
        </dgm:presLayoutVars>
      </dgm:prSet>
      <dgm:spPr/>
    </dgm:pt>
    <dgm:pt modelId="{E6CF18F7-BA1C-E246-BD5F-5FB36984CCC4}" type="pres">
      <dgm:prSet presAssocID="{5697FFE3-3085-D342-A6A7-6FAFF830014C}" presName="rootComposite" presStyleCnt="0"/>
      <dgm:spPr/>
    </dgm:pt>
    <dgm:pt modelId="{4716943B-DF70-B14B-8462-A322BA4D1910}" type="pres">
      <dgm:prSet presAssocID="{5697FFE3-3085-D342-A6A7-6FAFF830014C}" presName="rootText" presStyleLbl="node2" presStyleIdx="1" presStyleCnt="2" custScaleX="116690" custScaleY="125631">
        <dgm:presLayoutVars>
          <dgm:chPref val="3"/>
        </dgm:presLayoutVars>
      </dgm:prSet>
      <dgm:spPr>
        <a:prstGeom prst="rect">
          <a:avLst/>
        </a:prstGeom>
      </dgm:spPr>
    </dgm:pt>
    <dgm:pt modelId="{B0746925-D94D-944A-8011-BD6BE1AC946B}" type="pres">
      <dgm:prSet presAssocID="{5697FFE3-3085-D342-A6A7-6FAFF830014C}" presName="rootConnector" presStyleLbl="node2" presStyleIdx="1" presStyleCnt="2"/>
      <dgm:spPr/>
    </dgm:pt>
    <dgm:pt modelId="{75445228-805D-CE4E-89A8-D5E5757FA1B7}" type="pres">
      <dgm:prSet presAssocID="{5697FFE3-3085-D342-A6A7-6FAFF830014C}" presName="hierChild4" presStyleCnt="0"/>
      <dgm:spPr/>
    </dgm:pt>
    <dgm:pt modelId="{5E6FC36D-D169-2F4D-AFEC-DC283E9771EE}" type="pres">
      <dgm:prSet presAssocID="{5697FFE3-3085-D342-A6A7-6FAFF830014C}" presName="hierChild5" presStyleCnt="0"/>
      <dgm:spPr/>
    </dgm:pt>
    <dgm:pt modelId="{C9426983-44C5-8847-B3C7-FE948C448A1A}" type="pres">
      <dgm:prSet presAssocID="{D602D9E7-7818-E54F-85B6-CC4BD2BE3221}" presName="hierChild3" presStyleCnt="0"/>
      <dgm:spPr/>
    </dgm:pt>
  </dgm:ptLst>
  <dgm:cxnLst>
    <dgm:cxn modelId="{A9DE9406-6342-4AA6-A16F-641D6A69B587}" type="presOf" srcId="{D602D9E7-7818-E54F-85B6-CC4BD2BE3221}" destId="{23334CC3-F442-6F46-8540-E2A3811352AB}" srcOrd="1" destOrd="0" presId="urn:microsoft.com/office/officeart/2005/8/layout/orgChart1"/>
    <dgm:cxn modelId="{63B69215-6E6D-4202-8E4C-DD289244C90E}" type="presOf" srcId="{FAFF9479-26B2-DF43-9B3B-99F3896695C6}" destId="{21C6D987-B26C-B347-8064-6AAA346D5FEB}" srcOrd="0" destOrd="0" presId="urn:microsoft.com/office/officeart/2005/8/layout/orgChart1"/>
    <dgm:cxn modelId="{B8E3732E-7515-4DA8-9E2A-B0602BC9CF4F}" type="presOf" srcId="{57F3B070-018E-5D49-9034-567AC9287271}" destId="{EC864E2F-10C5-8849-87FD-B519E3287AE2}" srcOrd="0" destOrd="0" presId="urn:microsoft.com/office/officeart/2005/8/layout/orgChart1"/>
    <dgm:cxn modelId="{BB6C6F36-372C-194A-8E12-E2C085BA5C1D}" srcId="{D602D9E7-7818-E54F-85B6-CC4BD2BE3221}" destId="{5697FFE3-3085-D342-A6A7-6FAFF830014C}" srcOrd="1" destOrd="0" parTransId="{57F3B070-018E-5D49-9034-567AC9287271}" sibTransId="{81AD7D01-8439-9B42-ABCA-0A71E7C69A9E}"/>
    <dgm:cxn modelId="{29794182-F22D-42E7-8D70-AD7AB4AAA131}" type="presOf" srcId="{DC636304-BE5E-A046-BC6B-AB0FF0993A00}" destId="{128187ED-DCFA-E241-913C-08E56E5759BE}" srcOrd="0" destOrd="0" presId="urn:microsoft.com/office/officeart/2005/8/layout/orgChart1"/>
    <dgm:cxn modelId="{83EA0593-B27D-EC46-8603-D3B134434B83}" srcId="{D602D9E7-7818-E54F-85B6-CC4BD2BE3221}" destId="{503F5EFE-06C6-9F44-A717-6F58082DCBBE}" srcOrd="0" destOrd="0" parTransId="{FAFF9479-26B2-DF43-9B3B-99F3896695C6}" sibTransId="{976B5727-36EB-624E-9039-8B30E21AABDB}"/>
    <dgm:cxn modelId="{BA1F0596-ECAB-43FA-AACA-6FA33C9B4EF8}" type="presOf" srcId="{503F5EFE-06C6-9F44-A717-6F58082DCBBE}" destId="{BDBF40B3-8AEA-C341-9DA7-536A6D2E498C}" srcOrd="0" destOrd="0" presId="urn:microsoft.com/office/officeart/2005/8/layout/orgChart1"/>
    <dgm:cxn modelId="{4B78629A-9242-40EB-8B59-0A185C0E7FF8}" type="presOf" srcId="{D602D9E7-7818-E54F-85B6-CC4BD2BE3221}" destId="{AB344150-E1A0-3F4B-A12F-7021ADE0169D}" srcOrd="0" destOrd="0" presId="urn:microsoft.com/office/officeart/2005/8/layout/orgChart1"/>
    <dgm:cxn modelId="{9A10C19D-306B-4150-A247-5DC4FCBC0056}" type="presOf" srcId="{5697FFE3-3085-D342-A6A7-6FAFF830014C}" destId="{B0746925-D94D-944A-8011-BD6BE1AC946B}" srcOrd="1" destOrd="0" presId="urn:microsoft.com/office/officeart/2005/8/layout/orgChart1"/>
    <dgm:cxn modelId="{5DA396C6-D2E8-4E48-9FFC-D44A6ED8B81F}" type="presOf" srcId="{503F5EFE-06C6-9F44-A717-6F58082DCBBE}" destId="{5DDA50A5-4CBA-B844-B978-D2F91703AA9C}" srcOrd="1" destOrd="0" presId="urn:microsoft.com/office/officeart/2005/8/layout/orgChart1"/>
    <dgm:cxn modelId="{92C8DCC9-0356-E145-8C0E-D860187D20B7}" srcId="{DC636304-BE5E-A046-BC6B-AB0FF0993A00}" destId="{D602D9E7-7818-E54F-85B6-CC4BD2BE3221}" srcOrd="0" destOrd="0" parTransId="{B3AEE439-E6DD-9F42-945F-2DF6643C7B22}" sibTransId="{5E99E889-F3C6-7348-9254-A8CB18D8AA1A}"/>
    <dgm:cxn modelId="{CB9E55ED-C84F-4F6B-84B2-3B023DA48FF1}" type="presOf" srcId="{5697FFE3-3085-D342-A6A7-6FAFF830014C}" destId="{4716943B-DF70-B14B-8462-A322BA4D1910}" srcOrd="0" destOrd="0" presId="urn:microsoft.com/office/officeart/2005/8/layout/orgChart1"/>
    <dgm:cxn modelId="{FA34CB6D-B74F-46B8-8FD2-63E80B3787A5}" type="presParOf" srcId="{128187ED-DCFA-E241-913C-08E56E5759BE}" destId="{E0D4868A-12BB-BA48-9C6E-F8BEBB010AFD}" srcOrd="0" destOrd="0" presId="urn:microsoft.com/office/officeart/2005/8/layout/orgChart1"/>
    <dgm:cxn modelId="{E2249335-0CCD-430B-A147-AF48FC3B35B3}" type="presParOf" srcId="{E0D4868A-12BB-BA48-9C6E-F8BEBB010AFD}" destId="{9EE65554-0421-164C-B032-FE4890A04F33}" srcOrd="0" destOrd="0" presId="urn:microsoft.com/office/officeart/2005/8/layout/orgChart1"/>
    <dgm:cxn modelId="{E2CD85C1-5B5F-40CF-A964-2D7E56111B1B}" type="presParOf" srcId="{9EE65554-0421-164C-B032-FE4890A04F33}" destId="{AB344150-E1A0-3F4B-A12F-7021ADE0169D}" srcOrd="0" destOrd="0" presId="urn:microsoft.com/office/officeart/2005/8/layout/orgChart1"/>
    <dgm:cxn modelId="{529B9D4D-1CC6-47C5-BE04-70FF41E8A0F6}" type="presParOf" srcId="{9EE65554-0421-164C-B032-FE4890A04F33}" destId="{23334CC3-F442-6F46-8540-E2A3811352AB}" srcOrd="1" destOrd="0" presId="urn:microsoft.com/office/officeart/2005/8/layout/orgChart1"/>
    <dgm:cxn modelId="{2F2B1282-5FC1-4635-93DB-8B2804EBACD4}" type="presParOf" srcId="{E0D4868A-12BB-BA48-9C6E-F8BEBB010AFD}" destId="{F8F89D2B-0012-3544-8BD3-DCFF970ECC6A}" srcOrd="1" destOrd="0" presId="urn:microsoft.com/office/officeart/2005/8/layout/orgChart1"/>
    <dgm:cxn modelId="{EA84199E-7779-4115-92D3-BD1BA4BFA107}" type="presParOf" srcId="{F8F89D2B-0012-3544-8BD3-DCFF970ECC6A}" destId="{21C6D987-B26C-B347-8064-6AAA346D5FEB}" srcOrd="0" destOrd="0" presId="urn:microsoft.com/office/officeart/2005/8/layout/orgChart1"/>
    <dgm:cxn modelId="{832E9432-B77A-4129-BDFB-4D90AAAFC419}" type="presParOf" srcId="{F8F89D2B-0012-3544-8BD3-DCFF970ECC6A}" destId="{C9E91677-27CD-A242-BB59-63D76D251D6D}" srcOrd="1" destOrd="0" presId="urn:microsoft.com/office/officeart/2005/8/layout/orgChart1"/>
    <dgm:cxn modelId="{A5482C60-571B-4505-8413-3819D0F6CF6E}" type="presParOf" srcId="{C9E91677-27CD-A242-BB59-63D76D251D6D}" destId="{B75C2C20-5964-B547-A3D3-C4EF868BFDF6}" srcOrd="0" destOrd="0" presId="urn:microsoft.com/office/officeart/2005/8/layout/orgChart1"/>
    <dgm:cxn modelId="{6E55F6B1-039B-4F01-AC5D-BCCC75637ED1}" type="presParOf" srcId="{B75C2C20-5964-B547-A3D3-C4EF868BFDF6}" destId="{BDBF40B3-8AEA-C341-9DA7-536A6D2E498C}" srcOrd="0" destOrd="0" presId="urn:microsoft.com/office/officeart/2005/8/layout/orgChart1"/>
    <dgm:cxn modelId="{5A287D57-64B5-4F82-9603-FE57A67D0998}" type="presParOf" srcId="{B75C2C20-5964-B547-A3D3-C4EF868BFDF6}" destId="{5DDA50A5-4CBA-B844-B978-D2F91703AA9C}" srcOrd="1" destOrd="0" presId="urn:microsoft.com/office/officeart/2005/8/layout/orgChart1"/>
    <dgm:cxn modelId="{A6CC7A88-3E61-4EE9-B3EE-831FBC25DA2B}" type="presParOf" srcId="{C9E91677-27CD-A242-BB59-63D76D251D6D}" destId="{21A0E17B-D81B-2948-B79B-F7A8029BBA22}" srcOrd="1" destOrd="0" presId="urn:microsoft.com/office/officeart/2005/8/layout/orgChart1"/>
    <dgm:cxn modelId="{4CF36508-6DF6-4F92-B622-9628089B83D5}" type="presParOf" srcId="{C9E91677-27CD-A242-BB59-63D76D251D6D}" destId="{4482EB58-93DD-4F4C-81F0-D7F33C136647}" srcOrd="2" destOrd="0" presId="urn:microsoft.com/office/officeart/2005/8/layout/orgChart1"/>
    <dgm:cxn modelId="{8E65DE69-FCD3-4135-A82A-39D22B5CE305}" type="presParOf" srcId="{F8F89D2B-0012-3544-8BD3-DCFF970ECC6A}" destId="{EC864E2F-10C5-8849-87FD-B519E3287AE2}" srcOrd="2" destOrd="0" presId="urn:microsoft.com/office/officeart/2005/8/layout/orgChart1"/>
    <dgm:cxn modelId="{1A631C76-D7CF-439A-B048-A4F48238F1B6}" type="presParOf" srcId="{F8F89D2B-0012-3544-8BD3-DCFF970ECC6A}" destId="{E8E7F3A3-84C2-BC47-932E-A7CAB9E838D4}" srcOrd="3" destOrd="0" presId="urn:microsoft.com/office/officeart/2005/8/layout/orgChart1"/>
    <dgm:cxn modelId="{5471E870-E5D0-4084-A95E-D0A03DF4B6C3}" type="presParOf" srcId="{E8E7F3A3-84C2-BC47-932E-A7CAB9E838D4}" destId="{E6CF18F7-BA1C-E246-BD5F-5FB36984CCC4}" srcOrd="0" destOrd="0" presId="urn:microsoft.com/office/officeart/2005/8/layout/orgChart1"/>
    <dgm:cxn modelId="{27A921B8-079F-4D9D-96BC-8F6D5A3C00CA}" type="presParOf" srcId="{E6CF18F7-BA1C-E246-BD5F-5FB36984CCC4}" destId="{4716943B-DF70-B14B-8462-A322BA4D1910}" srcOrd="0" destOrd="0" presId="urn:microsoft.com/office/officeart/2005/8/layout/orgChart1"/>
    <dgm:cxn modelId="{98EACD42-ECB1-4D0C-9946-E78FA7E2FE0C}" type="presParOf" srcId="{E6CF18F7-BA1C-E246-BD5F-5FB36984CCC4}" destId="{B0746925-D94D-944A-8011-BD6BE1AC946B}" srcOrd="1" destOrd="0" presId="urn:microsoft.com/office/officeart/2005/8/layout/orgChart1"/>
    <dgm:cxn modelId="{DD92458B-3979-4C2A-BD86-E2395268A96D}" type="presParOf" srcId="{E8E7F3A3-84C2-BC47-932E-A7CAB9E838D4}" destId="{75445228-805D-CE4E-89A8-D5E5757FA1B7}" srcOrd="1" destOrd="0" presId="urn:microsoft.com/office/officeart/2005/8/layout/orgChart1"/>
    <dgm:cxn modelId="{BDC8A9AA-047D-4442-8951-38CE89908A70}" type="presParOf" srcId="{E8E7F3A3-84C2-BC47-932E-A7CAB9E838D4}" destId="{5E6FC36D-D169-2F4D-AFEC-DC283E9771EE}" srcOrd="2" destOrd="0" presId="urn:microsoft.com/office/officeart/2005/8/layout/orgChart1"/>
    <dgm:cxn modelId="{8D3BC185-3A09-4092-AD85-4B80268B39D6}" type="presParOf" srcId="{E0D4868A-12BB-BA48-9C6E-F8BEBB010AFD}" destId="{C9426983-44C5-8847-B3C7-FE948C448A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64E2F-10C5-8849-87FD-B519E3287AE2}">
      <dsp:nvSpPr>
        <dsp:cNvPr id="0" name=""/>
        <dsp:cNvSpPr/>
      </dsp:nvSpPr>
      <dsp:spPr>
        <a:xfrm>
          <a:off x="2980680" y="1330961"/>
          <a:ext cx="1618275" cy="805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068"/>
              </a:lnTo>
              <a:lnTo>
                <a:pt x="1731504" y="554068"/>
              </a:lnTo>
              <a:lnTo>
                <a:pt x="1731504" y="843558"/>
              </a:lnTo>
            </a:path>
          </a:pathLst>
        </a:custGeom>
        <a:noFill/>
        <a:ln w="25400" cap="flat" cmpd="sng" algn="ctr">
          <a:solidFill>
            <a:srgbClr val="43B0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D987-B26C-B347-8064-6AAA346D5FEB}">
      <dsp:nvSpPr>
        <dsp:cNvPr id="0" name=""/>
        <dsp:cNvSpPr/>
      </dsp:nvSpPr>
      <dsp:spPr>
        <a:xfrm>
          <a:off x="1283114" y="1330961"/>
          <a:ext cx="1697566" cy="805946"/>
        </a:xfrm>
        <a:custGeom>
          <a:avLst/>
          <a:gdLst/>
          <a:ahLst/>
          <a:cxnLst/>
          <a:rect l="0" t="0" r="0" b="0"/>
          <a:pathLst>
            <a:path>
              <a:moveTo>
                <a:pt x="1604515" y="0"/>
              </a:moveTo>
              <a:lnTo>
                <a:pt x="1604515" y="554068"/>
              </a:lnTo>
              <a:lnTo>
                <a:pt x="0" y="554068"/>
              </a:lnTo>
              <a:lnTo>
                <a:pt x="0" y="843558"/>
              </a:lnTo>
            </a:path>
          </a:pathLst>
        </a:custGeom>
        <a:noFill/>
        <a:ln w="25400" cap="flat" cmpd="sng" algn="ctr">
          <a:solidFill>
            <a:srgbClr val="43B02A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44150-E1A0-3F4B-A12F-7021ADE0169D}">
      <dsp:nvSpPr>
        <dsp:cNvPr id="0" name=""/>
        <dsp:cNvSpPr/>
      </dsp:nvSpPr>
      <dsp:spPr>
        <a:xfrm>
          <a:off x="1698898" y="49179"/>
          <a:ext cx="2563564" cy="1281782"/>
        </a:xfrm>
        <a:prstGeom prst="rect">
          <a:avLst/>
        </a:prstGeom>
        <a:gradFill rotWithShape="0">
          <a:gsLst>
            <a:gs pos="0">
              <a:srgbClr val="43B02A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3B02A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Interim Assessment</a:t>
          </a:r>
        </a:p>
      </dsp:txBody>
      <dsp:txXfrm>
        <a:off x="1698898" y="49179"/>
        <a:ext cx="2563564" cy="1281782"/>
      </dsp:txXfrm>
    </dsp:sp>
    <dsp:sp modelId="{BDBF40B3-8AEA-C341-9DA7-536A6D2E498C}">
      <dsp:nvSpPr>
        <dsp:cNvPr id="0" name=""/>
        <dsp:cNvSpPr/>
      </dsp:nvSpPr>
      <dsp:spPr>
        <a:xfrm>
          <a:off x="1331" y="2136907"/>
          <a:ext cx="2563564" cy="1281782"/>
        </a:xfrm>
        <a:prstGeom prst="rect">
          <a:avLst/>
        </a:prstGeom>
        <a:gradFill rotWithShape="0">
          <a:gsLst>
            <a:gs pos="0">
              <a:srgbClr val="43B02A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3B02A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Interim Comprehensive Assessment (ICA)</a:t>
          </a:r>
        </a:p>
      </dsp:txBody>
      <dsp:txXfrm>
        <a:off x="1331" y="2136907"/>
        <a:ext cx="2563564" cy="1281782"/>
      </dsp:txXfrm>
    </dsp:sp>
    <dsp:sp modelId="{4716943B-DF70-B14B-8462-A322BA4D1910}">
      <dsp:nvSpPr>
        <dsp:cNvPr id="0" name=""/>
        <dsp:cNvSpPr/>
      </dsp:nvSpPr>
      <dsp:spPr>
        <a:xfrm>
          <a:off x="3103244" y="2136907"/>
          <a:ext cx="2991423" cy="1610315"/>
        </a:xfrm>
        <a:prstGeom prst="rect">
          <a:avLst/>
        </a:prstGeom>
        <a:gradFill rotWithShape="0">
          <a:gsLst>
            <a:gs pos="0">
              <a:srgbClr val="43B02A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3B02A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Interim Assessment Blocks (IAB) &amp;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Focused Interim Assessment Blocks (Focused IAB)</a:t>
          </a:r>
        </a:p>
      </dsp:txBody>
      <dsp:txXfrm>
        <a:off x="3103244" y="2136907"/>
        <a:ext cx="2991423" cy="1610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0" y="0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/>
          <a:lstStyle>
            <a:lvl1pPr algn="r">
              <a:defRPr sz="1100"/>
            </a:lvl1pPr>
          </a:lstStyle>
          <a:p>
            <a:fld id="{5FC364D8-1D5A-479D-8E74-16F48070B4E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7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0" y="8612837"/>
            <a:ext cx="2938780" cy="453390"/>
          </a:xfrm>
          <a:prstGeom prst="rect">
            <a:avLst/>
          </a:prstGeom>
        </p:spPr>
        <p:txBody>
          <a:bodyPr vert="horz" lIns="90554" tIns="45278" rIns="90554" bIns="45278" rtlCol="0" anchor="b"/>
          <a:lstStyle>
            <a:lvl1pPr algn="r">
              <a:defRPr sz="1100"/>
            </a:lvl1pPr>
          </a:lstStyle>
          <a:p>
            <a:fld id="{6E8404CB-BF2C-4A14-881D-710FF0CCE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03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0871" y="0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/>
          <a:lstStyle>
            <a:lvl1pPr algn="r">
              <a:defRPr sz="1100"/>
            </a:lvl1pPr>
          </a:lstStyle>
          <a:p>
            <a:fld id="{E92318CE-7F16-447A-BF50-D79B449E2545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66" tIns="44432" rIns="88866" bIns="444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795" y="4307825"/>
            <a:ext cx="5424212" cy="4080201"/>
          </a:xfrm>
          <a:prstGeom prst="rect">
            <a:avLst/>
          </a:prstGeom>
        </p:spPr>
        <p:txBody>
          <a:bodyPr vert="horz" lIns="88866" tIns="44432" rIns="88866" bIns="444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552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0871" y="8612552"/>
            <a:ext cx="2939395" cy="453700"/>
          </a:xfrm>
          <a:prstGeom prst="rect">
            <a:avLst/>
          </a:prstGeom>
        </p:spPr>
        <p:txBody>
          <a:bodyPr vert="horz" lIns="88866" tIns="44432" rIns="88866" bIns="44432" rtlCol="0" anchor="b"/>
          <a:lstStyle>
            <a:lvl1pPr algn="r">
              <a:defRPr sz="1100"/>
            </a:lvl1pPr>
          </a:lstStyle>
          <a:p>
            <a:fld id="{ED781A0D-3A8D-4F34-8452-9FAAD1D47B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85519B-0C79-4704-85DF-0C2D3B0D2449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June 3, 2013</a:t>
            </a:r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0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components to the Interim Assessments Comprehensive and Blocks.</a:t>
            </a:r>
          </a:p>
          <a:p>
            <a:endParaRPr lang="en-US" dirty="0"/>
          </a:p>
          <a:p>
            <a:pPr marL="222164" indent="-222164">
              <a:buFont typeface="+mj-lt"/>
              <a:buAutoNum type="arabicPeriod"/>
            </a:pPr>
            <a:r>
              <a:rPr lang="en-US" dirty="0"/>
              <a:t>Comprehensive, mirrors summative Smarter Balanced Assessments.</a:t>
            </a:r>
          </a:p>
          <a:p>
            <a:pPr marL="222164" indent="-222164">
              <a:buFont typeface="+mj-lt"/>
              <a:buAutoNum type="arabicPeriod"/>
            </a:pPr>
            <a:endParaRPr lang="en-US" dirty="0"/>
          </a:p>
          <a:p>
            <a:pPr marL="222164" indent="-222164">
              <a:buFont typeface="+mj-lt"/>
              <a:buAutoNum type="arabicPeriod"/>
            </a:pPr>
            <a:r>
              <a:rPr lang="en-US" dirty="0"/>
              <a:t>Whereas, Blocks are smaller assessments focused on a more narrow set of standards.</a:t>
            </a:r>
          </a:p>
          <a:p>
            <a:endParaRPr lang="en-US" dirty="0"/>
          </a:p>
          <a:p>
            <a:r>
              <a:rPr lang="en-US" dirty="0"/>
              <a:t>Interims are voluntary to administer. They can be used to guide instruction or inform about student learning.</a:t>
            </a:r>
          </a:p>
          <a:p>
            <a:endParaRPr lang="en-US" dirty="0"/>
          </a:p>
          <a:p>
            <a:r>
              <a:rPr lang="en-US" dirty="0"/>
              <a:t>Last year you didn’t know what was on the interims or what the scores meant: below, at or near, above.</a:t>
            </a:r>
          </a:p>
          <a:p>
            <a:endParaRPr lang="en-US" dirty="0"/>
          </a:p>
          <a:p>
            <a:r>
              <a:rPr lang="en-US" dirty="0"/>
              <a:t>This year, there is a process that we will be discussing that allows you to view the assessments and determine which assessments will better aid</a:t>
            </a:r>
            <a:r>
              <a:rPr lang="en-US" baseline="0" dirty="0"/>
              <a:t> current curriculum lessons</a:t>
            </a:r>
            <a:r>
              <a:rPr lang="en-US" dirty="0"/>
              <a:t> and also allow you to see the structure of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34DE-280E-4A1A-94BD-FC3FA3A48F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57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34DE-280E-4A1A-94BD-FC3FA3A48F4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9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4935-2CB9-4AAA-A8A6-D5ADA5D7D4BD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276F-994E-47D6-B1DA-67AFFC76BD61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3A07-8506-444A-8DCB-425037844F7B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1A7F-161B-4B8E-82CC-97B0B329452A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438-C8A4-48BF-8AAF-422AD2DD209A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59DC-0475-4203-ADB1-7A8539121483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99F9-8C86-4E8C-83F6-419CEA50D76E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67B2-D234-427B-8B27-FB53342992BC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E2A2-5EC3-4FCA-B033-84A2D1779E40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BFD4-7EFB-4703-8394-AC759805B4ED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2D8B-0119-4ECD-8A66-1E1B4CD372F9}" type="datetime1">
              <a:rPr lang="en-US" smtClean="0"/>
              <a:t>1/7/2022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997F69B-C601-4671-83DA-CD711E663B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5ECA10-F6BB-425B-8BEE-87F71DFE33B5}" type="datetime1">
              <a:rPr lang="en-US" smtClean="0"/>
              <a:t>1/7/2022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a.portal.cambiumast.com/-/media/project/client-portals/washington/pdf/interim-test-administration-manual-and-ta-script-of-student-direction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.tds.cambiumast.com/launchpad/" TargetMode="External"/><Relationship Id="rId2" Type="http://schemas.openxmlformats.org/officeDocument/2006/relationships/hyperlink" Target="https://wa.portal.cambiumast.com/-/media/project/client-portals/washington/pdf/interim-test-administration-manual-and-ta-script-of-student-direc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a.portal.cambiumast.com/-/media/project/client-portals/washington/pdf/interim-test-administration-manual-and-ta-script-of-student-direction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matthews@everettsd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qhennigan@everettsd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696200" cy="2974975"/>
          </a:xfrm>
        </p:spPr>
        <p:txBody>
          <a:bodyPr/>
          <a:lstStyle/>
          <a:p>
            <a:r>
              <a:rPr lang="en-US" sz="4800" b="1" dirty="0">
                <a:latin typeface="Myriad Pro" pitchFamily="34" charset="0"/>
              </a:rPr>
              <a:t>Exploring Interim Assessment Blocks as a Team</a:t>
            </a:r>
            <a:endParaRPr lang="en-US" sz="4800" dirty="0">
              <a:latin typeface="Myriad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Quiana Hennigan</a:t>
            </a:r>
          </a:p>
          <a:p>
            <a:r>
              <a:rPr lang="en-US" dirty="0"/>
              <a:t>Assessment &amp; Research Department</a:t>
            </a:r>
          </a:p>
          <a:p>
            <a:r>
              <a:rPr lang="en-US" dirty="0"/>
              <a:t>Everett Public Schools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E201A-7817-4B1B-9B96-4405AAD98D56}"/>
              </a:ext>
            </a:extLst>
          </p:cNvPr>
          <p:cNvSpPr txBox="1"/>
          <p:nvPr/>
        </p:nvSpPr>
        <p:spPr>
          <a:xfrm>
            <a:off x="5569524" y="6398488"/>
            <a:ext cx="2601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Updated 12/14/2021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37D01-5CA6-4366-96EB-9BB953F494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5257800"/>
            <a:ext cx="2601595" cy="110426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398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ELA: 3-5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AA6C2-2724-4A7B-9DA2-2CD3D6CE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39" y="1492202"/>
            <a:ext cx="7690761" cy="2783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2A0E57-86D4-4809-96B6-02E9F5529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9" y="4474852"/>
            <a:ext cx="7240010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ELA: 6-7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F34E7C-9359-4B1A-A19C-1C5F41DE5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3" y="1676400"/>
            <a:ext cx="7750634" cy="3052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842DF-392B-4585-B837-082B402CA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47" y="5294553"/>
            <a:ext cx="683990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3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ELA: 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84ED1C-E766-4504-9A33-CD148242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959"/>
            <a:ext cx="6663042" cy="2657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B61AF-0B9D-4C22-B9F7-1FEC61A8B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76800"/>
            <a:ext cx="6830378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1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A101E1-0A3E-4DB3-B167-6718495C7D31}"/>
              </a:ext>
            </a:extLst>
          </p:cNvPr>
          <p:cNvSpPr txBox="1"/>
          <p:nvPr/>
        </p:nvSpPr>
        <p:spPr>
          <a:xfrm>
            <a:off x="513445" y="1094432"/>
            <a:ext cx="780277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Focused Interim Assessment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" dirty="0"/>
          </a:p>
          <a:p>
            <a:r>
              <a:rPr lang="en-US" dirty="0"/>
              <a:t>Interim Assessment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087584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ELA: High School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6516C-4ACE-41A5-9BDE-C2E5DC783A3A}"/>
              </a:ext>
            </a:extLst>
          </p:cNvPr>
          <p:cNvSpPr txBox="1"/>
          <p:nvPr/>
        </p:nvSpPr>
        <p:spPr>
          <a:xfrm>
            <a:off x="513445" y="1094432"/>
            <a:ext cx="780277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Focused Interim Assessment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" dirty="0"/>
          </a:p>
          <a:p>
            <a:r>
              <a:rPr lang="en-US" dirty="0"/>
              <a:t>Interim Assessment Blocks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415B5B-4304-49A7-AC98-728D91364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382876"/>
            <a:ext cx="7692814" cy="1976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1A60CF-BD4D-4502-A798-E23C7351F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54"/>
          <a:stretch/>
        </p:blipFill>
        <p:spPr>
          <a:xfrm>
            <a:off x="590547" y="3627237"/>
            <a:ext cx="7639053" cy="2508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022B9-19BC-49CE-AC61-DA6992D84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7" y="6235029"/>
            <a:ext cx="6744641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Selecting an IAB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19199"/>
            <a:ext cx="7902888" cy="5273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dirty="0"/>
              <a:t>Collaborate with team and specialists to select an IAB:</a:t>
            </a:r>
          </a:p>
          <a:p>
            <a:pPr>
              <a:lnSpc>
                <a:spcPct val="114000"/>
              </a:lnSpc>
            </a:pPr>
            <a:r>
              <a:rPr lang="en-US" dirty="0"/>
              <a:t>Consider the purpose: what do you hope to learn?</a:t>
            </a:r>
          </a:p>
          <a:p>
            <a:pPr>
              <a:lnSpc>
                <a:spcPct val="114000"/>
              </a:lnSpc>
            </a:pPr>
            <a:r>
              <a:rPr lang="en-US" dirty="0"/>
              <a:t>What fits the instructional map?</a:t>
            </a:r>
          </a:p>
          <a:p>
            <a:pPr>
              <a:lnSpc>
                <a:spcPct val="114000"/>
              </a:lnSpc>
            </a:pPr>
            <a:r>
              <a:rPr lang="en-US" dirty="0"/>
              <a:t>Review the Test Blueprints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Consider content, structure and DOK</a:t>
            </a:r>
          </a:p>
          <a:p>
            <a:pPr>
              <a:lnSpc>
                <a:spcPct val="114000"/>
              </a:lnSpc>
            </a:pPr>
            <a:r>
              <a:rPr lang="en-US" dirty="0"/>
              <a:t>Take the IAB using the Assessment Viewing Application (AVA)</a:t>
            </a:r>
          </a:p>
          <a:p>
            <a:pPr lvl="1"/>
            <a:r>
              <a:rPr lang="en-US" dirty="0"/>
              <a:t>Consider content, item format, ease of use of tools/items</a:t>
            </a:r>
          </a:p>
          <a:p>
            <a:pPr lvl="1"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1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Finding Blueprints in WCAP Portal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3820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endParaRPr lang="en-US" sz="2800" dirty="0" err="1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C824C2-60C4-40E0-B7DB-EB0D6904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20" y="1563786"/>
            <a:ext cx="4802157" cy="1024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29EBBF-7BD6-4DA3-BB79-B1B590F03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86" y="2664935"/>
            <a:ext cx="2235742" cy="18245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B78131-02EE-4317-BBD8-7D7A2132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11" y="4744566"/>
            <a:ext cx="3043694" cy="2117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AB2290-B6C6-4F32-92B9-6977926E7E28}"/>
              </a:ext>
            </a:extLst>
          </p:cNvPr>
          <p:cNvSpPr txBox="1"/>
          <p:nvPr/>
        </p:nvSpPr>
        <p:spPr>
          <a:xfrm>
            <a:off x="457200" y="127107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Go to WCAP Portal through Managed Bookmarks.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237F9-BA9A-4D40-BC71-56CB0BE47C7A}"/>
              </a:ext>
            </a:extLst>
          </p:cNvPr>
          <p:cNvSpPr txBox="1"/>
          <p:nvPr/>
        </p:nvSpPr>
        <p:spPr>
          <a:xfrm>
            <a:off x="523786" y="267188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Click on the blueprints task tile.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231E1-1846-4A18-858C-BB152D4C3C49}"/>
              </a:ext>
            </a:extLst>
          </p:cNvPr>
          <p:cNvSpPr txBox="1"/>
          <p:nvPr/>
        </p:nvSpPr>
        <p:spPr>
          <a:xfrm>
            <a:off x="533400" y="437523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Click to download the relevant blueprint. </a:t>
            </a:r>
          </a:p>
        </p:txBody>
      </p:sp>
    </p:spTree>
    <p:extLst>
      <p:ext uri="{BB962C8B-B14F-4D97-AF65-F5344CB8AC3E}">
        <p14:creationId xmlns:p14="http://schemas.microsoft.com/office/powerpoint/2010/main" val="161274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2DE435C3-4E43-44D8-AD5A-0FEAD3E83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4" y="1261782"/>
            <a:ext cx="8128614" cy="51251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68197" y="1460881"/>
            <a:ext cx="812675" cy="95186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14187" y="1143000"/>
            <a:ext cx="4248801" cy="53449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708" y="1521773"/>
            <a:ext cx="992245" cy="106089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90256" y="1382280"/>
            <a:ext cx="552705" cy="96001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42961" y="1371586"/>
            <a:ext cx="655429" cy="11656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28277" y="1273936"/>
            <a:ext cx="866383" cy="12446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60234" y="1677496"/>
            <a:ext cx="4196707" cy="78865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79BA55-9EED-4573-84D6-66184A6DE6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22443"/>
            <a:ext cx="7974048" cy="42304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9200" y="2358121"/>
            <a:ext cx="2853628" cy="105247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5463" y="2080785"/>
            <a:ext cx="1145888" cy="24272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-14902" y="1177837"/>
            <a:ext cx="1600200" cy="76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72827" y="2190806"/>
            <a:ext cx="838200" cy="121061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65212" y="2379889"/>
            <a:ext cx="1282099" cy="105715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47311" y="2389611"/>
            <a:ext cx="1056349" cy="10114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89637" y="2018092"/>
            <a:ext cx="956254" cy="320040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14687" y="1504650"/>
            <a:ext cx="2728298" cy="76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10515F81-DFD4-4DC3-8898-FDDADEA9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9" y="1392357"/>
            <a:ext cx="8101601" cy="51251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57132" y="1664805"/>
            <a:ext cx="842887" cy="95186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905000" y="1150933"/>
            <a:ext cx="4406754" cy="6768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054" y="1666994"/>
            <a:ext cx="1029133" cy="106089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30012" y="372389"/>
            <a:ext cx="20574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816974" y="1803109"/>
            <a:ext cx="4352723" cy="7886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8400" y="469259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G3_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48616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70051" y="486166"/>
            <a:ext cx="69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NBT_</a:t>
            </a:r>
          </a:p>
        </p:txBody>
      </p:sp>
    </p:spTree>
    <p:extLst>
      <p:ext uri="{BB962C8B-B14F-4D97-AF65-F5344CB8AC3E}">
        <p14:creationId xmlns:p14="http://schemas.microsoft.com/office/powerpoint/2010/main" val="102450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7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8535F59-8CF6-4404-B265-BB47CE0D570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" y="1270073"/>
            <a:ext cx="8182981" cy="42304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4588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IAB Blueprints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60005" y="2306949"/>
            <a:ext cx="3408795" cy="1087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7265" y="2128396"/>
            <a:ext cx="1174184" cy="242725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0" y="1185419"/>
            <a:ext cx="1639715" cy="767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9543" y="535339"/>
            <a:ext cx="60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 2_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5987" y="535339"/>
            <a:ext cx="61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T1.b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2521" y="552707"/>
            <a:ext cx="58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G08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96000" y="396903"/>
            <a:ext cx="2147072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7265" y="5191498"/>
            <a:ext cx="337722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Claim 1: 	Reading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Claim 2: 	Writing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Claim 3:	Speaking and Listening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Claim4: 	Research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04357" y="4555647"/>
            <a:ext cx="0" cy="6096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693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22" grpId="2" animBg="1"/>
      <p:bldP spid="23" grpId="2" animBg="1"/>
      <p:bldP spid="24" grpId="0"/>
      <p:bldP spid="25" grpId="0"/>
      <p:bldP spid="29" grpId="0"/>
      <p:bldP spid="31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00600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sz="2400" dirty="0"/>
              <a:t>Understand:</a:t>
            </a:r>
          </a:p>
          <a:p>
            <a:r>
              <a:rPr lang="en-US" sz="2400" dirty="0"/>
              <a:t>the role of Interim Assessment Blocks (IAB) in the Smarter Balanced Assessment (SBA) system</a:t>
            </a:r>
          </a:p>
          <a:p>
            <a:pPr lvl="0"/>
            <a:r>
              <a:rPr lang="en-US" sz="2400" dirty="0"/>
              <a:t>how to explore the IAB blueprints and item specifications as collegial work and to select an appropriate IAB</a:t>
            </a:r>
          </a:p>
          <a:p>
            <a:pPr lvl="0"/>
            <a:r>
              <a:rPr lang="en-US" sz="2400" dirty="0"/>
              <a:t>how to prepare students for and administer IABs</a:t>
            </a:r>
          </a:p>
          <a:p>
            <a:pPr lvl="0"/>
            <a:r>
              <a:rPr lang="en-US" sz="2400" dirty="0"/>
              <a:t>how to review IAB scores and use them inform instruction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4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Assessment Viewing Application (AVA)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/>
              <a:t>EPS Assessment and Research Department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3820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endParaRPr lang="en-US" sz="2800" dirty="0" err="1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C824C2-60C4-40E0-B7DB-EB0D6904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920" y="1563786"/>
            <a:ext cx="4802157" cy="1024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AB2290-B6C6-4F32-92B9-6977926E7E28}"/>
              </a:ext>
            </a:extLst>
          </p:cNvPr>
          <p:cNvSpPr txBox="1"/>
          <p:nvPr/>
        </p:nvSpPr>
        <p:spPr>
          <a:xfrm>
            <a:off x="457200" y="1271072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Go to WCAP Portal through Managed Bookmarks.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237F9-BA9A-4D40-BC71-56CB0BE47C7A}"/>
              </a:ext>
            </a:extLst>
          </p:cNvPr>
          <p:cNvSpPr txBox="1"/>
          <p:nvPr/>
        </p:nvSpPr>
        <p:spPr>
          <a:xfrm>
            <a:off x="523786" y="267188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Scroll down and click on the AVA system tile. Log 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231E1-1846-4A18-858C-BB152D4C3C49}"/>
              </a:ext>
            </a:extLst>
          </p:cNvPr>
          <p:cNvSpPr txBox="1"/>
          <p:nvPr/>
        </p:nvSpPr>
        <p:spPr>
          <a:xfrm>
            <a:off x="514550" y="4821756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Select the grade level and click on the interim you want to view.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9B523-041D-4944-81C3-8D4EAC02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233" y="2934552"/>
            <a:ext cx="2189648" cy="1799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ECEFB-09EF-4290-9165-7D8211A22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11" y="5269933"/>
            <a:ext cx="3496216" cy="15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How do I prepare for an IAB?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19200"/>
            <a:ext cx="8001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Check your roster and accommodations.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Contact your TIDE manager for help if: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you are missing students or have extras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you think a student’s accommodations are wrong in any way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You need guidance on providing an accommodation or support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Provide a *guided* training/practice test: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Provides opportunities for students to: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practice logging in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be trained in the use of their tools, supports, and accommodations</a:t>
            </a:r>
          </a:p>
          <a:p>
            <a:pPr lvl="2">
              <a:lnSpc>
                <a:spcPct val="114000"/>
              </a:lnSpc>
            </a:pPr>
            <a:r>
              <a:rPr lang="en-US" sz="2000" dirty="0">
                <a:latin typeface="Gill Sans MT" panose="020B0502020104020203" pitchFamily="34" charset="0"/>
              </a:rPr>
              <a:t>be trained in the use of the item types they will see in interim and summative testing</a:t>
            </a:r>
          </a:p>
          <a:p>
            <a:pPr lvl="1"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9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highlight>
                  <a:srgbClr val="FFFF00"/>
                </a:highlight>
                <a:latin typeface="Myriad Pro" pitchFamily="34" charset="0"/>
              </a:rPr>
              <a:t>How do I administer an IAB?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7902889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Interim Administration Manual</a:t>
            </a:r>
          </a:p>
          <a:p>
            <a:pPr>
              <a:lnSpc>
                <a:spcPct val="114000"/>
              </a:lnSpc>
            </a:pPr>
            <a:endParaRPr lang="en-US" dirty="0">
              <a:hlinkClick r:id="rId2"/>
            </a:endParaRPr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r>
              <a:rPr lang="en-US" dirty="0"/>
              <a:t>Gather: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Test tickets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Support/accommodation materials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Scratch paper if required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en-US" dirty="0"/>
          </a:p>
          <a:p>
            <a:pPr>
              <a:lnSpc>
                <a:spcPct val="114000"/>
              </a:lnSpc>
            </a:pPr>
            <a:r>
              <a:rPr lang="en-US" dirty="0"/>
              <a:t>Use the instructions in the Manual to lead students into the Secure Portal to take the assessment. </a:t>
            </a:r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  <a:p>
            <a:pPr>
              <a:lnSpc>
                <a:spcPct val="114000"/>
              </a:lnSpc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C884AE9-5725-43B0-A41B-DAABA49F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60" y="1864027"/>
            <a:ext cx="3762138" cy="802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77A80-A24C-4366-8D52-A59063C4B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981" y="1857027"/>
            <a:ext cx="989579" cy="8029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6F6CFD-FC2C-4D3A-A393-FC5EBD793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542" y="1857026"/>
            <a:ext cx="4542753" cy="7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7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How do I administer an IAB at home?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5604" y="1219199"/>
            <a:ext cx="8382001" cy="5273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In advance: provide each student with their SSID and first name (exactly as shown on your roster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SSID is FERPA protected</a:t>
            </a:r>
          </a:p>
          <a:p>
            <a:pPr>
              <a:lnSpc>
                <a:spcPct val="114000"/>
              </a:lnSpc>
            </a:pPr>
            <a:r>
              <a:rPr lang="en-US" dirty="0"/>
              <a:t>Use </a:t>
            </a:r>
            <a:r>
              <a:rPr lang="en-US" dirty="0">
                <a:hlinkClick r:id="rId2"/>
              </a:rPr>
              <a:t>Interim Administration Manual</a:t>
            </a:r>
            <a:endParaRPr lang="en-US" dirty="0"/>
          </a:p>
          <a:p>
            <a:pPr marL="0" indent="0">
              <a:lnSpc>
                <a:spcPct val="114000"/>
              </a:lnSpc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Launch session in TA Interface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Use Zoom to proctor the session.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Many teachers use individual breakout rooms</a:t>
            </a:r>
          </a:p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log in at a special site to allow them to access the test while Zoom is open:</a:t>
            </a:r>
            <a:endParaRPr lang="en-US" sz="28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rgbClr val="00447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https://mobile.tds.cambiumast.com/launchpad/</a:t>
            </a:r>
            <a:endParaRPr lang="en-US" sz="24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solidFill>
                <a:srgbClr val="0044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A78605-5868-427D-B2A4-1C3961AE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95600"/>
            <a:ext cx="3762138" cy="802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2E572-FC57-49C7-ABE7-81808B526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521" y="2888600"/>
            <a:ext cx="989579" cy="8029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2252B-05C6-483A-A5DF-5781E7A46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082" y="2888599"/>
            <a:ext cx="4542753" cy="7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TA Interface: launching a session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3820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WCAP Portal&gt;Interim tile&gt; TA Interface system tile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 Select test by clicking +/- to only offer the </a:t>
            </a:r>
            <a:r>
              <a:rPr lang="en-US" sz="2800" b="1" dirty="0">
                <a:latin typeface="Gill Sans MT" panose="020B0502020104020203" pitchFamily="34" charset="0"/>
              </a:rPr>
              <a:t>one</a:t>
            </a:r>
            <a:r>
              <a:rPr lang="en-US" sz="2800" dirty="0">
                <a:latin typeface="Gill Sans MT" panose="020B0502020104020203" pitchFamily="34" charset="0"/>
              </a:rPr>
              <a:t> test</a:t>
            </a: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Pick a Test Reason in advance with your team and select it before clicking start.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C884AE9-5725-43B0-A41B-DAABA49FF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84" y="1710860"/>
            <a:ext cx="3595596" cy="767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83C3E-3CD3-4E19-B8AD-D71B945A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99" y="5175625"/>
            <a:ext cx="2581062" cy="1149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F1A3BF-2975-49A6-82BF-C9748A8F2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79" y="2861744"/>
            <a:ext cx="3162784" cy="1542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949696-2410-4DA6-95CA-32B6F231B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530" y="1682375"/>
            <a:ext cx="1091303" cy="87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5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How do I get my student scores?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45309"/>
            <a:ext cx="762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If IAB includes constructed response</a:t>
            </a:r>
          </a:p>
          <a:p>
            <a:pPr marL="2743200" indent="-452438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requires hand scoring prior to final score appearing in Smarter Reporting.</a:t>
            </a:r>
          </a:p>
          <a:p>
            <a:pPr marL="2743200" indent="-452438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Tentative scores will be generated for full writes, but are not equivalent to teacher hand scoring.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latin typeface="Gill Sans MT" panose="020B0502020104020203" pitchFamily="34" charset="0"/>
              </a:rPr>
              <a:t>If IAB doesn’t include constructed response</a:t>
            </a:r>
          </a:p>
          <a:p>
            <a:pPr marL="2743200" indent="-452438">
              <a:lnSpc>
                <a:spcPct val="114000"/>
              </a:lnSpc>
            </a:pPr>
            <a:r>
              <a:rPr lang="en-US" sz="2400" dirty="0">
                <a:latin typeface="Gill Sans MT" panose="020B0502020104020203" pitchFamily="34" charset="0"/>
              </a:rPr>
              <a:t>scores in shortly after submission.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3F88B9-90FE-4732-BC45-F450118DF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17968"/>
            <a:ext cx="2152918" cy="1705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2B7381-8140-49FF-B3B8-3DF7504FF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1" y="4860283"/>
            <a:ext cx="2148627" cy="17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anose="020B0503030403020204" pitchFamily="34" charset="0"/>
              </a:rPr>
              <a:t>Teacher Hand Scoring System (THSS)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7620000" cy="2743200"/>
          </a:xfrm>
        </p:spPr>
        <p:txBody>
          <a:bodyPr>
            <a:normAutofit fontScale="92500"/>
          </a:bodyPr>
          <a:lstStyle/>
          <a:p>
            <a:r>
              <a:rPr lang="en-US" dirty="0"/>
              <a:t>WCAP Portal&gt;Interim assessment tile&gt;THSS system tile (scroll down)</a:t>
            </a:r>
          </a:p>
          <a:p>
            <a:r>
              <a:rPr lang="en-US" dirty="0"/>
              <a:t>Instructions are in the back of the </a:t>
            </a:r>
            <a:r>
              <a:rPr lang="en-US" dirty="0">
                <a:hlinkClick r:id="rId2"/>
              </a:rPr>
              <a:t>Interim Manual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TIP: make sure to mark your students complete when you are done scoring or their scores will not show up in Smarter Reporting.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74BA65-1079-44C7-87BE-D9B0931C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05" y="1216510"/>
            <a:ext cx="2152918" cy="170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610EAF-D7A9-4C43-8477-A378710B6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44" y="1266117"/>
            <a:ext cx="3762138" cy="8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5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anose="020B0503030403020204" pitchFamily="34" charset="0"/>
              </a:rPr>
              <a:t>Smarter Reporting System (SRS)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70270"/>
            <a:ext cx="7620000" cy="3330530"/>
          </a:xfrm>
        </p:spPr>
        <p:txBody>
          <a:bodyPr>
            <a:normAutofit/>
          </a:bodyPr>
          <a:lstStyle/>
          <a:p>
            <a:r>
              <a:rPr lang="en-US" dirty="0"/>
              <a:t>WCAP Portal&gt;Interim assessment tile&gt;SRS system tile (scroll down)</a:t>
            </a:r>
          </a:p>
          <a:p>
            <a:r>
              <a:rPr lang="en-US" dirty="0"/>
              <a:t>Extensive instructions are available here: WCAP Portal&gt;Interim assessment tile&gt;Scores and Reporting task tile&gt;scroll down to resources</a:t>
            </a:r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10EAF-D7A9-4C43-8477-A378710B6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4" y="1266117"/>
            <a:ext cx="3762138" cy="802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E4D53-AC77-43DE-B10B-B1297FDA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26" y="1266117"/>
            <a:ext cx="2069574" cy="1683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199DCD-4954-4F45-B998-4ED84709F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047" y="4900689"/>
            <a:ext cx="1824182" cy="1480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C91B0E-1807-40EC-ADEA-AF5F1846D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8" y="4900689"/>
            <a:ext cx="3762138" cy="802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6AED53-63CF-4D84-AAEA-747EECFF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700" y="4900689"/>
            <a:ext cx="2103771" cy="15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79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anose="020B0503030403020204" pitchFamily="34" charset="0"/>
              </a:rPr>
              <a:t>Interim Comprehensives 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is as long as a full-length summative SBA</a:t>
            </a:r>
          </a:p>
          <a:p>
            <a:r>
              <a:rPr lang="en-US" dirty="0"/>
              <a:t>Must complete both CAT and PT for that subject</a:t>
            </a:r>
          </a:p>
          <a:p>
            <a:r>
              <a:rPr lang="en-US" dirty="0"/>
              <a:t>Must complete hand scoring to get a score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</p:spTree>
    <p:extLst>
      <p:ext uri="{BB962C8B-B14F-4D97-AF65-F5344CB8AC3E}">
        <p14:creationId xmlns:p14="http://schemas.microsoft.com/office/powerpoint/2010/main" val="3097130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Understanding your scores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8382001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dirty="0"/>
              <a:t>Work with content specialists and your team</a:t>
            </a:r>
          </a:p>
          <a:p>
            <a:pPr>
              <a:lnSpc>
                <a:spcPct val="114000"/>
              </a:lnSpc>
            </a:pPr>
            <a:r>
              <a:rPr lang="en-US" dirty="0"/>
              <a:t>Review student data as a team</a:t>
            </a:r>
          </a:p>
          <a:p>
            <a:pPr>
              <a:lnSpc>
                <a:spcPct val="114000"/>
              </a:lnSpc>
            </a:pPr>
            <a:r>
              <a:rPr lang="en-US" dirty="0"/>
              <a:t>Score hand scoring collaboratively</a:t>
            </a:r>
          </a:p>
          <a:p>
            <a:pPr marL="457200">
              <a:lnSpc>
                <a:spcPct val="114000"/>
              </a:lnSpc>
            </a:pPr>
            <a:r>
              <a:rPr lang="en-US" dirty="0"/>
              <a:t>Why?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Calibration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Learning more deeply about standards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Learning about the structure of questions and tasks</a:t>
            </a:r>
          </a:p>
          <a:p>
            <a:pPr lvl="2">
              <a:lnSpc>
                <a:spcPct val="114000"/>
              </a:lnSpc>
            </a:pPr>
            <a:endParaRPr lang="en-US" dirty="0"/>
          </a:p>
          <a:p>
            <a:pPr marL="0" indent="0">
              <a:lnSpc>
                <a:spcPct val="114000"/>
              </a:lnSpc>
              <a:buNone/>
            </a:pPr>
            <a:r>
              <a:rPr lang="en-US" dirty="0"/>
              <a:t>Analyze the results keeping in mind: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Learning targets students have been exposed to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Depth of knowledge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Instructional map 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Question or task construction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Results of other assessments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Distractors</a:t>
            </a:r>
          </a:p>
          <a:p>
            <a:pPr marL="0" indent="0">
              <a:lnSpc>
                <a:spcPct val="114000"/>
              </a:lnSpc>
              <a:buNone/>
            </a:pPr>
            <a:endParaRPr lang="en-US" sz="28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3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120650" y="1939167"/>
            <a:ext cx="1479550" cy="2701925"/>
          </a:xfrm>
          <a:prstGeom prst="roundRect">
            <a:avLst>
              <a:gd name="adj" fmla="val 7177"/>
            </a:avLst>
          </a:prstGeom>
          <a:solidFill>
            <a:schemeClr val="tx2">
              <a:lumMod val="40000"/>
              <a:lumOff val="60000"/>
              <a:alpha val="45000"/>
            </a:schemeClr>
          </a:solidFill>
          <a:ln w="139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457200">
              <a:defRPr/>
            </a:pPr>
            <a: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Common Core State Standards specify </a:t>
            </a:r>
          </a:p>
          <a:p>
            <a:pPr algn="ctr" defTabSz="457200">
              <a:defRPr/>
            </a:pPr>
            <a: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K-12 expectations for college and career readiness</a:t>
            </a:r>
            <a:endParaRPr lang="en-US" u="sng" dirty="0">
              <a:solidFill>
                <a:srgbClr val="000000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68" name="Notched Right Arrow 67"/>
          <p:cNvSpPr/>
          <p:nvPr/>
        </p:nvSpPr>
        <p:spPr>
          <a:xfrm>
            <a:off x="1797050" y="2983379"/>
            <a:ext cx="1098550" cy="585788"/>
          </a:xfrm>
          <a:prstGeom prst="notchedRightArrow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00863" y="1920897"/>
            <a:ext cx="1481137" cy="2701925"/>
          </a:xfrm>
          <a:prstGeom prst="roundRect">
            <a:avLst>
              <a:gd name="adj" fmla="val 7177"/>
            </a:avLst>
          </a:prstGeom>
          <a:solidFill>
            <a:schemeClr val="tx2">
              <a:lumMod val="40000"/>
              <a:lumOff val="60000"/>
              <a:alpha val="45000"/>
            </a:schemeClr>
          </a:solidFill>
          <a:ln w="1397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All students leave </a:t>
            </a:r>
            <a:b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high school college </a:t>
            </a:r>
            <a:b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</a:br>
            <a:r>
              <a:rPr lang="en-US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and career ready </a:t>
            </a:r>
          </a:p>
        </p:txBody>
      </p:sp>
      <p:sp>
        <p:nvSpPr>
          <p:cNvPr id="21" name="Notched Right Arrow 20"/>
          <p:cNvSpPr/>
          <p:nvPr/>
        </p:nvSpPr>
        <p:spPr>
          <a:xfrm>
            <a:off x="5562600" y="2983379"/>
            <a:ext cx="1096962" cy="585788"/>
          </a:xfrm>
          <a:prstGeom prst="notchedRightArrow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286000" y="1507004"/>
            <a:ext cx="3703638" cy="3457575"/>
          </a:xfrm>
          <a:prstGeom prst="triangle">
            <a:avLst/>
          </a:prstGeom>
          <a:solidFill>
            <a:schemeClr val="accent1">
              <a:alpha val="84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>
              <a:defRPr/>
            </a:pPr>
            <a:r>
              <a:rPr lang="en-US" sz="1900" b="1" dirty="0">
                <a:solidFill>
                  <a:srgbClr val="000000"/>
                </a:solidFill>
                <a:latin typeface="Franklin Gothic Book" pitchFamily="34" charset="0"/>
                <a:cs typeface="Arial" pitchFamily="34" charset="0"/>
              </a:rPr>
              <a:t>Teachers and schools have information and tools they need to improve teaching and learning</a:t>
            </a:r>
          </a:p>
          <a:p>
            <a:pPr algn="ctr" defTabSz="457200">
              <a:defRPr/>
            </a:pPr>
            <a:endParaRPr lang="en-US" b="1" dirty="0">
              <a:solidFill>
                <a:prstClr val="white"/>
              </a:solidFill>
              <a:latin typeface="Franklin Gothic Book" pitchFamily="34" charset="0"/>
              <a:cs typeface="Arial" pitchFamily="34" charset="0"/>
            </a:endParaRPr>
          </a:p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Franklin Gothic Book" pitchFamily="34" charset="0"/>
              <a:cs typeface="Arial" pitchFamily="34" charset="0"/>
            </a:endParaRPr>
          </a:p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Franklin Gothic Book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2971800" y="685800"/>
            <a:ext cx="2384426" cy="13716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Summative Assessment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352772" y="4987329"/>
            <a:ext cx="2311008" cy="140822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Interim Assessments</a:t>
            </a: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4953000"/>
            <a:ext cx="2342746" cy="140822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defTabSz="71120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Digital Library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5640834"/>
            <a:ext cx="685800" cy="39624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{ 3 }</a:t>
            </a:r>
          </a:p>
        </p:txBody>
      </p:sp>
      <p:sp>
        <p:nvSpPr>
          <p:cNvPr id="15" name="Title 21"/>
          <p:cNvSpPr txBox="1">
            <a:spLocks/>
          </p:cNvSpPr>
          <p:nvPr/>
        </p:nvSpPr>
        <p:spPr>
          <a:xfrm>
            <a:off x="914400" y="44824"/>
            <a:ext cx="7467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57200" indent="-457200" algn="l">
              <a:spcBef>
                <a:spcPts val="600"/>
              </a:spcBef>
              <a:defRPr/>
            </a:pPr>
            <a:r>
              <a:rPr lang="en-US" sz="3600" b="0" dirty="0">
                <a:solidFill>
                  <a:schemeClr val="tx1"/>
                </a:solidFill>
                <a:latin typeface="Myriad Pro" pitchFamily="34" charset="0"/>
                <a:cs typeface="Arial"/>
              </a:rPr>
              <a:t>Smarter Balanced Assessment </a:t>
            </a:r>
            <a:r>
              <a:rPr lang="en-US" sz="3600" i="1" u="sng" dirty="0">
                <a:solidFill>
                  <a:schemeClr val="tx1"/>
                </a:solidFill>
                <a:latin typeface="Myriad Pro" pitchFamily="34" charset="0"/>
                <a:cs typeface="Arial"/>
              </a:rPr>
              <a:t>System</a:t>
            </a:r>
          </a:p>
        </p:txBody>
      </p:sp>
      <p:sp>
        <p:nvSpPr>
          <p:cNvPr id="13" name="Oval 12"/>
          <p:cNvSpPr/>
          <p:nvPr/>
        </p:nvSpPr>
        <p:spPr>
          <a:xfrm>
            <a:off x="5410200" y="5152710"/>
            <a:ext cx="2209800" cy="1019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79720" y="6477000"/>
            <a:ext cx="2926080" cy="365125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</p:spTree>
    <p:extLst>
      <p:ext uri="{BB962C8B-B14F-4D97-AF65-F5344CB8AC3E}">
        <p14:creationId xmlns:p14="http://schemas.microsoft.com/office/powerpoint/2010/main" val="28298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 animBg="1"/>
      <p:bldP spid="20" grpId="0" animBg="1"/>
      <p:bldP spid="21" grpId="0" animBg="1"/>
      <p:bldP spid="5" grpId="0" animBg="1"/>
      <p:bldP spid="11" grpId="0" animBg="1"/>
      <p:bldP spid="12" grpId="0" animBg="1"/>
      <p:bldP spid="14" grpId="0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Apply  the data to instruction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19199"/>
            <a:ext cx="7620000" cy="3428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>
                <a:latin typeface="Gill Sans MT" panose="020B0502020104020203" pitchFamily="34" charset="0"/>
              </a:rPr>
              <a:t>Click Instructional Resources for Tools for Teachers Resources like Connections Playlists</a:t>
            </a:r>
          </a:p>
          <a:p>
            <a:pPr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>
                <a:latin typeface="Gill Sans MT" panose="020B0502020104020203" pitchFamily="34" charset="0"/>
              </a:rPr>
              <a:t>Work with coaches/facilitators on next steps.</a:t>
            </a:r>
          </a:p>
          <a:p>
            <a:pPr lvl="1">
              <a:lnSpc>
                <a:spcPct val="114000"/>
              </a:lnSpc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C071E0-8D3E-4414-A984-EB35774F7261}"/>
              </a:ext>
            </a:extLst>
          </p:cNvPr>
          <p:cNvSpPr txBox="1">
            <a:spLocks/>
          </p:cNvSpPr>
          <p:nvPr/>
        </p:nvSpPr>
        <p:spPr>
          <a:xfrm>
            <a:off x="522767" y="4648201"/>
            <a:ext cx="7620000" cy="1844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-914400" algn="ctr">
              <a:lnSpc>
                <a:spcPct val="114000"/>
              </a:lnSpc>
              <a:buNone/>
              <a:tabLst>
                <a:tab pos="7367588" algn="l"/>
              </a:tabLst>
            </a:pPr>
            <a:r>
              <a:rPr lang="en-US" sz="2800" b="1" dirty="0">
                <a:latin typeface="Gill Sans MT" panose="020B0502020104020203" pitchFamily="34" charset="0"/>
              </a:rPr>
              <a:t>Protect the Reliability of the Exam</a:t>
            </a:r>
          </a:p>
          <a:p>
            <a:pPr marL="404813" lvl="3" indent="-287338"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Don’t review questions with students</a:t>
            </a:r>
          </a:p>
          <a:p>
            <a:pPr marL="404813" lvl="3" indent="-287338">
              <a:lnSpc>
                <a:spcPct val="114000"/>
              </a:lnSpc>
            </a:pPr>
            <a:r>
              <a:rPr lang="en-US" sz="2800" dirty="0">
                <a:latin typeface="Gill Sans MT" panose="020B0502020104020203" pitchFamily="34" charset="0"/>
              </a:rPr>
              <a:t>Do develop similar questions </a:t>
            </a:r>
          </a:p>
          <a:p>
            <a:pPr lvl="1">
              <a:lnSpc>
                <a:spcPct val="114000"/>
              </a:lnSpc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Gill Sans MT" panose="020B05020201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64F752-98A1-4EEF-9CDB-170358DE2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335731"/>
            <a:ext cx="1986155" cy="15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92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Using a Connections Playlist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A908-8CF3-41BF-971C-3EE77E28C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Playlist suggests instructional next steps with links to example materials by performance level.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E9222A7-DAD7-4930-9295-1C8263CE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7661"/>
            <a:ext cx="7010400" cy="42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4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102F-9C53-44F7-9C0B-79C79B6BE935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55920" y="6492875"/>
            <a:ext cx="2926080" cy="365125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800497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have questions or would like to schedule a classroom demonstration:</a:t>
            </a:r>
          </a:p>
          <a:p>
            <a:endParaRPr lang="en-US" dirty="0"/>
          </a:p>
          <a:p>
            <a:r>
              <a:rPr lang="en-US" dirty="0"/>
              <a:t>Dr. Catherine Matthews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cmatthews@everettsd.org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extension 4058</a:t>
            </a:r>
          </a:p>
          <a:p>
            <a:r>
              <a:rPr lang="en-US" dirty="0"/>
              <a:t>Quiana Hennigan</a:t>
            </a:r>
          </a:p>
          <a:p>
            <a:pPr marL="914400" lvl="2" indent="0">
              <a:buNone/>
            </a:pPr>
            <a:r>
              <a:rPr lang="en-US" sz="2200" dirty="0">
                <a:hlinkClick r:id="rId4"/>
              </a:rPr>
              <a:t>qhennigan@everettsd.org</a:t>
            </a:r>
            <a:endParaRPr lang="en-US" sz="2200" dirty="0"/>
          </a:p>
          <a:p>
            <a:pPr marL="914400" lvl="2" indent="0">
              <a:buNone/>
            </a:pPr>
            <a:r>
              <a:rPr lang="en-US" sz="2200"/>
              <a:t>extension 4057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Questions?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73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82000" cy="919341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>
                <a:latin typeface="Myriad Pro" panose="020B0503030403020204" pitchFamily="34" charset="0"/>
              </a:rPr>
              <a:t>Interim Assessment Types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102F-9C53-44F7-9C0B-79C79B6BE93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94793503"/>
              </p:ext>
            </p:extLst>
          </p:nvPr>
        </p:nvGraphicFramePr>
        <p:xfrm>
          <a:off x="762000" y="1457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val 3"/>
          <p:cNvSpPr/>
          <p:nvPr/>
        </p:nvSpPr>
        <p:spPr>
          <a:xfrm>
            <a:off x="3475182" y="3472636"/>
            <a:ext cx="3733801" cy="1819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382" y="4921160"/>
            <a:ext cx="257835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Mirrors summative SBA in structure, content and time for a grade level and content area.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6165" y="5291911"/>
            <a:ext cx="30318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Smaller assessment focused on a more narrow set of standards for a grade level and content area.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Myriad Pro" pitchFamily="34" charset="0"/>
              </a:rPr>
              <a:t>Why should I </a:t>
            </a:r>
            <a:r>
              <a:rPr lang="en-US" sz="3600" b="1">
                <a:latin typeface="Myriad Pro" pitchFamily="34" charset="0"/>
              </a:rPr>
              <a:t>use an </a:t>
            </a:r>
            <a:r>
              <a:rPr lang="en-US" sz="3600" b="1" dirty="0">
                <a:latin typeface="Myriad Pro" pitchFamily="34" charset="0"/>
              </a:rPr>
              <a:t>IAB?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219200"/>
            <a:ext cx="7620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Assess student learning against a set of standards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Get actionable data to inform instruction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Evaluate growth in a unit of study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Provide students experience in the online assessment environment in preparation for the summative assessment</a:t>
            </a:r>
          </a:p>
          <a:p>
            <a:pPr>
              <a:lnSpc>
                <a:spcPct val="114000"/>
              </a:lnSpc>
            </a:pPr>
            <a:r>
              <a:rPr lang="en-US" sz="2600" dirty="0">
                <a:latin typeface="Gill Sans MT" panose="020B0502020104020203" pitchFamily="34" charset="0"/>
              </a:rPr>
              <a:t>Provide students experience with questions and tasks using structures aligned with the summative assessment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8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Mathematics: 3-5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13384-BA92-41DE-A4F1-12A9C1EA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8395"/>
            <a:ext cx="7620000" cy="2130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38E3F5-4A1F-4B43-9192-37F4A4B7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83974"/>
            <a:ext cx="7297168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9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Mathematics: 6-8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CB3C16-4771-4BC4-8B45-C8F4B5C2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30" y="1581037"/>
            <a:ext cx="7574393" cy="1935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968F18-541D-4619-A3E1-50818821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30" y="3938055"/>
            <a:ext cx="3515216" cy="209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721A5-7A30-4BF4-877A-2D3F2BC26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48" y="4138398"/>
            <a:ext cx="7278116" cy="1448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45A22B-3DC1-4DA1-80F2-C30173BE7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30" y="1352580"/>
            <a:ext cx="4420217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4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IABs for Mathematics: High School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442DD9-825A-4D90-B2BA-6F983E192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30" y="1352580"/>
            <a:ext cx="4420217" cy="228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596F17-E385-4EC4-B551-F5F4C775E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30" y="3938055"/>
            <a:ext cx="3515216" cy="209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993C9-B657-45F1-927E-DC4232E7D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30" y="4139379"/>
            <a:ext cx="7620000" cy="1108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23C39-2D26-4965-9AD6-620AF95BC4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39" y="1612555"/>
            <a:ext cx="4867954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F69B-C601-4671-83DA-CD711E663B8B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2157" y="6492240"/>
            <a:ext cx="3557932" cy="365760"/>
          </a:xfrm>
        </p:spPr>
        <p:txBody>
          <a:bodyPr/>
          <a:lstStyle/>
          <a:p>
            <a:r>
              <a:rPr lang="en-US" dirty="0"/>
              <a:t>EPS Assessment and Research Department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143000"/>
            <a:ext cx="7620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Myriad Pro" pitchFamily="34" charset="0"/>
              </a:rPr>
              <a:t>Focused IABs for ELA: 3-8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39AE0-F457-4E60-AFA3-060261765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97" y="1223001"/>
            <a:ext cx="7738503" cy="44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00447C"/>
      </a:dk1>
      <a:lt1>
        <a:srgbClr val="FFFFFF"/>
      </a:lt1>
      <a:dk2>
        <a:srgbClr val="00447C"/>
      </a:dk2>
      <a:lt2>
        <a:srgbClr val="D9531E"/>
      </a:lt2>
      <a:accent1>
        <a:srgbClr val="D9531E"/>
      </a:accent1>
      <a:accent2>
        <a:srgbClr val="F8971D"/>
      </a:accent2>
      <a:accent3>
        <a:srgbClr val="00447C"/>
      </a:accent3>
      <a:accent4>
        <a:srgbClr val="B9C7D4"/>
      </a:accent4>
      <a:accent5>
        <a:srgbClr val="C89F5D"/>
      </a:accent5>
      <a:accent6>
        <a:srgbClr val="B1A089"/>
      </a:accent6>
      <a:hlink>
        <a:srgbClr val="00B0F0"/>
      </a:hlink>
      <a:folHlink>
        <a:srgbClr val="D9531E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4089</TotalTime>
  <Words>1405</Words>
  <Application>Microsoft Office PowerPoint</Application>
  <PresentationFormat>On-screen Show (4:3)</PresentationFormat>
  <Paragraphs>273</Paragraphs>
  <Slides>32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</vt:lpstr>
      <vt:lpstr>Franklin Gothic Book</vt:lpstr>
      <vt:lpstr>Gill Sans MT</vt:lpstr>
      <vt:lpstr>Myriad Pro</vt:lpstr>
      <vt:lpstr>Wingdings</vt:lpstr>
      <vt:lpstr>Adjacency</vt:lpstr>
      <vt:lpstr>Exploring Interim Assessment Blocks as a Team</vt:lpstr>
      <vt:lpstr>Objectives</vt:lpstr>
      <vt:lpstr>PowerPoint Presentation</vt:lpstr>
      <vt:lpstr>Interim Assessment Types</vt:lpstr>
      <vt:lpstr>Why should I use an IAB?</vt:lpstr>
      <vt:lpstr>IABs for Mathematics: 3-5</vt:lpstr>
      <vt:lpstr>IABs for Mathematics: 6-8</vt:lpstr>
      <vt:lpstr>IABs for Mathematics: High School</vt:lpstr>
      <vt:lpstr>Focused IABs for ELA: 3-8</vt:lpstr>
      <vt:lpstr>IABs for ELA: 3-5</vt:lpstr>
      <vt:lpstr>IABs for ELA: 6-7</vt:lpstr>
      <vt:lpstr>IABs for ELA: 8</vt:lpstr>
      <vt:lpstr>IABs for ELA: High School</vt:lpstr>
      <vt:lpstr>Selecting an IAB</vt:lpstr>
      <vt:lpstr>Finding Blueprints in WCAP Portal</vt:lpstr>
      <vt:lpstr>IAB Blueprints</vt:lpstr>
      <vt:lpstr>IAB Blueprints</vt:lpstr>
      <vt:lpstr>IAB Blueprints</vt:lpstr>
      <vt:lpstr>IAB Blueprints</vt:lpstr>
      <vt:lpstr>Assessment Viewing Application (AVA)</vt:lpstr>
      <vt:lpstr>How do I prepare for an IAB?</vt:lpstr>
      <vt:lpstr>How do I administer an IAB?</vt:lpstr>
      <vt:lpstr>How do I administer an IAB at home?</vt:lpstr>
      <vt:lpstr>TA Interface: launching a session</vt:lpstr>
      <vt:lpstr>How do I get my student scores?</vt:lpstr>
      <vt:lpstr>Teacher Hand Scoring System (THSS)</vt:lpstr>
      <vt:lpstr>Smarter Reporting System (SRS)</vt:lpstr>
      <vt:lpstr>Interim Comprehensives Fun Facts</vt:lpstr>
      <vt:lpstr>Understanding your scores</vt:lpstr>
      <vt:lpstr>Apply  the data to instruction</vt:lpstr>
      <vt:lpstr>Using a Connections Playlist</vt:lpstr>
      <vt:lpstr>Questions?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Catherine</dc:creator>
  <cp:lastModifiedBy>Hennigan, Quiana</cp:lastModifiedBy>
  <cp:revision>241</cp:revision>
  <cp:lastPrinted>2017-09-15T20:32:39Z</cp:lastPrinted>
  <dcterms:created xsi:type="dcterms:W3CDTF">2015-05-20T19:46:32Z</dcterms:created>
  <dcterms:modified xsi:type="dcterms:W3CDTF">2022-01-07T23:04:16Z</dcterms:modified>
</cp:coreProperties>
</file>